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6.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7.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4"/>
    <p:sldMasterId id="2147484410" r:id="rId5"/>
    <p:sldMasterId id="2147484427" r:id="rId6"/>
    <p:sldMasterId id="2147484444" r:id="rId7"/>
    <p:sldMasterId id="2147484461" r:id="rId8"/>
    <p:sldMasterId id="2147484478" r:id="rId9"/>
    <p:sldMasterId id="2147484495" r:id="rId10"/>
    <p:sldMasterId id="2147484512" r:id="rId11"/>
  </p:sldMasterIdLst>
  <p:notesMasterIdLst>
    <p:notesMasterId r:id="rId16"/>
  </p:notesMasterIdLst>
  <p:handoutMasterIdLst>
    <p:handoutMasterId r:id="rId17"/>
  </p:handoutMasterIdLst>
  <p:sldIdLst>
    <p:sldId id="263" r:id="rId12"/>
    <p:sldId id="264" r:id="rId13"/>
    <p:sldId id="2145708185" r:id="rId14"/>
    <p:sldId id="25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B0"/>
    <a:srgbClr val="3F5564"/>
    <a:srgbClr val="0077BC"/>
    <a:srgbClr val="D53878"/>
    <a:srgbClr val="008391"/>
    <a:srgbClr val="FBF2B4"/>
    <a:srgbClr val="F0CD50"/>
    <a:srgbClr val="4675B7"/>
    <a:srgbClr val="DBD1E6"/>
    <a:srgbClr val="D2D8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1C3128-5745-4BE8-882F-0E77862EF736}" v="4" dt="2025-08-12T08:47:43.603"/>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2803" autoAdjust="0"/>
  </p:normalViewPr>
  <p:slideViewPr>
    <p:cSldViewPr snapToGrid="0">
      <p:cViewPr varScale="1">
        <p:scale>
          <a:sx n="116" d="100"/>
          <a:sy n="116" d="100"/>
        </p:scale>
        <p:origin x="276" y="102"/>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3" d="100"/>
          <a:sy n="93" d="100"/>
        </p:scale>
        <p:origin x="36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slide" Target="slides/slide4.xml"/><Relationship Id="rId23" Type="http://schemas.microsoft.com/office/2015/10/relationships/revisionInfo" Target="revisionInfo.xml"/><Relationship Id="rId10" Type="http://schemas.openxmlformats.org/officeDocument/2006/relationships/slideMaster" Target="slideMasters/slideMaster7.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e Johnsson" userId="b9e3a7a4-ba50-4df8-a666-e26aeed049d6" providerId="ADAL" clId="{F11C3128-5745-4BE8-882F-0E77862EF736}"/>
    <pc:docChg chg="custSel addSld delSld modSld">
      <pc:chgData name="Helene Johnsson" userId="b9e3a7a4-ba50-4df8-a666-e26aeed049d6" providerId="ADAL" clId="{F11C3128-5745-4BE8-882F-0E77862EF736}" dt="2025-08-13T05:56:58.999" v="961" actId="20577"/>
      <pc:docMkLst>
        <pc:docMk/>
      </pc:docMkLst>
      <pc:sldChg chg="delSp modSp mod">
        <pc:chgData name="Helene Johnsson" userId="b9e3a7a4-ba50-4df8-a666-e26aeed049d6" providerId="ADAL" clId="{F11C3128-5745-4BE8-882F-0E77862EF736}" dt="2025-08-13T05:56:58.999" v="961" actId="20577"/>
        <pc:sldMkLst>
          <pc:docMk/>
          <pc:sldMk cId="3578789006" sldId="263"/>
        </pc:sldMkLst>
        <pc:spChg chg="mod">
          <ac:chgData name="Helene Johnsson" userId="b9e3a7a4-ba50-4df8-a666-e26aeed049d6" providerId="ADAL" clId="{F11C3128-5745-4BE8-882F-0E77862EF736}" dt="2025-08-13T05:56:58.999" v="961" actId="20577"/>
          <ac:spMkLst>
            <pc:docMk/>
            <pc:sldMk cId="3578789006" sldId="263"/>
            <ac:spMk id="2" creationId="{E5920628-F32D-4B59-82A3-068B459839A7}"/>
          </ac:spMkLst>
        </pc:spChg>
        <pc:spChg chg="mod">
          <ac:chgData name="Helene Johnsson" userId="b9e3a7a4-ba50-4df8-a666-e26aeed049d6" providerId="ADAL" clId="{F11C3128-5745-4BE8-882F-0E77862EF736}" dt="2025-08-13T05:56:29.408" v="932" actId="1076"/>
          <ac:spMkLst>
            <pc:docMk/>
            <pc:sldMk cId="3578789006" sldId="263"/>
            <ac:spMk id="5" creationId="{F685EA8B-6E15-2133-4AB9-8BDDE9F5F8BA}"/>
          </ac:spMkLst>
        </pc:spChg>
        <pc:spChg chg="del mod">
          <ac:chgData name="Helene Johnsson" userId="b9e3a7a4-ba50-4df8-a666-e26aeed049d6" providerId="ADAL" clId="{F11C3128-5745-4BE8-882F-0E77862EF736}" dt="2025-08-13T05:56:33.473" v="933" actId="478"/>
          <ac:spMkLst>
            <pc:docMk/>
            <pc:sldMk cId="3578789006" sldId="263"/>
            <ac:spMk id="6" creationId="{2C56AC27-88D2-0447-F468-9C3919FC276C}"/>
          </ac:spMkLst>
        </pc:spChg>
      </pc:sldChg>
      <pc:sldChg chg="modSp mod">
        <pc:chgData name="Helene Johnsson" userId="b9e3a7a4-ba50-4df8-a666-e26aeed049d6" providerId="ADAL" clId="{F11C3128-5745-4BE8-882F-0E77862EF736}" dt="2025-08-13T05:56:43.308" v="959" actId="20577"/>
        <pc:sldMkLst>
          <pc:docMk/>
          <pc:sldMk cId="1004552732" sldId="264"/>
        </pc:sldMkLst>
        <pc:spChg chg="mod">
          <ac:chgData name="Helene Johnsson" userId="b9e3a7a4-ba50-4df8-a666-e26aeed049d6" providerId="ADAL" clId="{F11C3128-5745-4BE8-882F-0E77862EF736}" dt="2025-08-13T05:56:43.308" v="959" actId="20577"/>
          <ac:spMkLst>
            <pc:docMk/>
            <pc:sldMk cId="1004552732" sldId="264"/>
            <ac:spMk id="2" creationId="{80F1021C-9D07-97B6-ADE3-E977A741E95E}"/>
          </ac:spMkLst>
        </pc:spChg>
      </pc:sldChg>
      <pc:sldChg chg="del">
        <pc:chgData name="Helene Johnsson" userId="b9e3a7a4-ba50-4df8-a666-e26aeed049d6" providerId="ADAL" clId="{F11C3128-5745-4BE8-882F-0E77862EF736}" dt="2025-07-02T12:45:01.869" v="1" actId="2696"/>
        <pc:sldMkLst>
          <pc:docMk/>
          <pc:sldMk cId="703052417" sldId="266"/>
        </pc:sldMkLst>
      </pc:sldChg>
      <pc:sldChg chg="modSp add mod modNotesTx">
        <pc:chgData name="Helene Johnsson" userId="b9e3a7a4-ba50-4df8-a666-e26aeed049d6" providerId="ADAL" clId="{F11C3128-5745-4BE8-882F-0E77862EF736}" dt="2025-08-13T05:55:36.598" v="898" actId="20577"/>
        <pc:sldMkLst>
          <pc:docMk/>
          <pc:sldMk cId="312743109" sldId="2145708185"/>
        </pc:sldMkLst>
        <pc:spChg chg="mod">
          <ac:chgData name="Helene Johnsson" userId="b9e3a7a4-ba50-4df8-a666-e26aeed049d6" providerId="ADAL" clId="{F11C3128-5745-4BE8-882F-0E77862EF736}" dt="2025-08-12T08:49:36.438" v="279" actId="20577"/>
          <ac:spMkLst>
            <pc:docMk/>
            <pc:sldMk cId="312743109" sldId="2145708185"/>
            <ac:spMk id="3" creationId="{FE70A614-7267-9828-2ED3-7D829FF4BA5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BB566-3845-4DC0-8CE2-DC15231A2062}" type="datetime1">
              <a:rPr lang="sv-SE" smtClean="0"/>
              <a:t>2025-08-13</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5FFDC-F934-4037-B505-500B08CD3B8C}" type="datetime1">
              <a:rPr lang="sv-SE" smtClean="0"/>
              <a:t>2025-08-13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Utifrån lagstiftning ska vi som arbetsgivare minst en gång per år eller när incident har inträffat  göra en riskbedömning över vilka hot och våldssituationer som kan uppstå i arbetet. </a:t>
            </a:r>
          </a:p>
          <a:p>
            <a:endParaRPr lang="sv-SE" dirty="0"/>
          </a:p>
          <a:p>
            <a:endParaRPr lang="sv-SE" dirty="0"/>
          </a:p>
        </p:txBody>
      </p:sp>
      <p:sp>
        <p:nvSpPr>
          <p:cNvPr id="4" name="Platshållare för datum 3"/>
          <p:cNvSpPr>
            <a:spLocks noGrp="1"/>
          </p:cNvSpPr>
          <p:nvPr>
            <p:ph type="dt" idx="1"/>
          </p:nvPr>
        </p:nvSpPr>
        <p:spPr/>
        <p:txBody>
          <a:bodyPr/>
          <a:lstStyle/>
          <a:p>
            <a:fld id="{F995FFDC-F934-4037-B505-500B08CD3B8C}" type="datetime1">
              <a:rPr lang="sv-SE" smtClean="0"/>
              <a:t>2025-08-13</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2</a:t>
            </a:fld>
            <a:endParaRPr lang="sv-SE"/>
          </a:p>
        </p:txBody>
      </p:sp>
    </p:spTree>
    <p:extLst>
      <p:ext uri="{BB962C8B-B14F-4D97-AF65-F5344CB8AC3E}">
        <p14:creationId xmlns:p14="http://schemas.microsoft.com/office/powerpoint/2010/main" val="893864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 komma igång med dialogen kan ni kolla på den länkade filmen. Utgå sedan ifrån er lokalt anpassade rutin och om ni inte har en sådan sedan tidigare skriver ni den genom att använda mallen för lokal rutin (länk finns, skulle den inte funka så ligger den på styrande dokument under Personal/Arbetsmiljö/hot och våld.</a:t>
            </a:r>
          </a:p>
          <a:p>
            <a:r>
              <a:rPr lang="sv-SE" dirty="0"/>
              <a:t>Ni ska i mallen skriva in vilka risker för hot och </a:t>
            </a:r>
            <a:r>
              <a:rPr lang="sv-SE" dirty="0" err="1"/>
              <a:t>våldsituationer</a:t>
            </a:r>
            <a:r>
              <a:rPr lang="sv-SE" dirty="0"/>
              <a:t> som kan uppstå på er arbetsplats och hur ni förebygger riskerna och hur ni ska agera om någonting inträffar. Ni kan utgå ifrån checklistan för hot och våld samt otillåten påverkan (länk ovan, men finns även på Styrande dokument/personal/Arbetsmiljö/Systematiskt arbetsmiljöarbete. </a:t>
            </a:r>
          </a:p>
          <a:p>
            <a:endParaRPr lang="sv-SE" dirty="0"/>
          </a:p>
          <a:p>
            <a:r>
              <a:rPr lang="sv-SE" dirty="0"/>
              <a:t>Ni pratar också om ifall alla har kännedom om rutinen och vet vad som ska göras om något sker. </a:t>
            </a:r>
          </a:p>
          <a:p>
            <a:endParaRPr lang="sv-SE" dirty="0"/>
          </a:p>
          <a:p>
            <a:r>
              <a:rPr lang="sv-SE" dirty="0"/>
              <a:t>Ifall ni ser risker som inte går att åtgärda direkt eller som inte kan hanteras på enhetsnivå skriver ni in det i er handlingsplan i </a:t>
            </a:r>
            <a:r>
              <a:rPr lang="sv-SE" dirty="0" err="1"/>
              <a:t>Stratsys</a:t>
            </a:r>
            <a:r>
              <a:rPr lang="sv-SE" dirty="0"/>
              <a:t>. </a:t>
            </a:r>
          </a:p>
        </p:txBody>
      </p:sp>
      <p:sp>
        <p:nvSpPr>
          <p:cNvPr id="4" name="Platshållare för datum 3"/>
          <p:cNvSpPr>
            <a:spLocks noGrp="1"/>
          </p:cNvSpPr>
          <p:nvPr>
            <p:ph type="dt" idx="1"/>
          </p:nvPr>
        </p:nvSpPr>
        <p:spPr/>
        <p:txBody>
          <a:bodyPr/>
          <a:lstStyle/>
          <a:p>
            <a:fld id="{F995FFDC-F934-4037-B505-500B08CD3B8C}" type="datetime1">
              <a:rPr lang="sv-SE" smtClean="0"/>
              <a:t>2025-08-13</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3</a:t>
            </a:fld>
            <a:endParaRPr lang="sv-SE"/>
          </a:p>
        </p:txBody>
      </p:sp>
    </p:spTree>
    <p:extLst>
      <p:ext uri="{BB962C8B-B14F-4D97-AF65-F5344CB8AC3E}">
        <p14:creationId xmlns:p14="http://schemas.microsoft.com/office/powerpoint/2010/main" val="2715366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fld id="{FBBFA50B-E819-411C-B95B-B3FD3A3FC2B7}" type="datetime1">
              <a:rPr lang="sv-SE" smtClean="0"/>
              <a:t>2025-08-13</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4</a:t>
            </a:fld>
            <a:endParaRPr lang="sv-SE"/>
          </a:p>
        </p:txBody>
      </p:sp>
    </p:spTree>
    <p:extLst>
      <p:ext uri="{BB962C8B-B14F-4D97-AF65-F5344CB8AC3E}">
        <p14:creationId xmlns:p14="http://schemas.microsoft.com/office/powerpoint/2010/main" val="812735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40723735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430389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0871652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083233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040355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87650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8833670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38867267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2394286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7547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9755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148642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81ADCA10-B0AD-4D27-A94A-34783BF31DB3}"/>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8212309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129371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5569838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653569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2854282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1800635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43115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95238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3694464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57241932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0272873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1370054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01674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796325991"/>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76441280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684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spTree>
    <p:extLst>
      <p:ext uri="{BB962C8B-B14F-4D97-AF65-F5344CB8AC3E}">
        <p14:creationId xmlns:p14="http://schemas.microsoft.com/office/powerpoint/2010/main" val="1110495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45635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bildnummer 5">
            <a:extLst>
              <a:ext uri="{FF2B5EF4-FFF2-40B4-BE49-F238E27FC236}">
                <a16:creationId xmlns:a16="http://schemas.microsoft.com/office/drawing/2014/main" id="{615128C6-B678-4715-9D0F-D4C07F59EDA5}"/>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3072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endParaRPr lang="sv-SE" dirty="0"/>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740651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dirty="0"/>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88807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31503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032412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29092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22466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053557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606708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4049095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0992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2221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4740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10;&#10;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2C9C189C-4F50-4B1D-9EA5-30AB73E59C08}"/>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9172592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5376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67873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13503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027795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498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515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078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41209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5141202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8481916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970678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529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4696940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a:t>
            </a:r>
            <a:r>
              <a:rPr lang="sv-SE" sz="1050" dirty="0">
                <a:solidFill>
                  <a:schemeClr val="tx1"/>
                </a:solidFill>
              </a:rPr>
              <a:t>öppen</a:t>
            </a:r>
            <a:r>
              <a:rPr lang="sv-SE" sz="1050" dirty="0">
                <a:solidFill>
                  <a:schemeClr val="tx1">
                    <a:lumMod val="95000"/>
                    <a:lumOff val="5000"/>
                  </a:schemeClr>
                </a:solidFill>
              </a:rPr>
              <a:t>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01D92FDB-2EC0-4D2B-9027-B2C6802AC70F}"/>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4310153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839825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6799046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229012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38383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59057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082183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3779836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4292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95411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494007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8684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5549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80631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67131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48B20EB8-4FF0-4D86-B782-FE843B459F2B}"/>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12404377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086055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7301865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2043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810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54450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266406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5611373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602658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63836353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0420958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97697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2914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7886335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9E1B7B2-3451-4D29-B53E-14A2743034F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65666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08802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509150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459298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0027434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3156330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189945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8277629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45453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53832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4684120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24201136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197308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7122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908899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4F390AC-3BA8-4C70-9E3A-28CC7DA5174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29427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8118782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5621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image" Target="../media/image1.pn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18" Type="http://schemas.openxmlformats.org/officeDocument/2006/relationships/image" Target="../media/image1.png"/><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18" Type="http://schemas.openxmlformats.org/officeDocument/2006/relationships/image" Target="../media/image1.pn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18" Type="http://schemas.openxmlformats.org/officeDocument/2006/relationships/image" Target="../media/image1.png"/><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theme" Target="../theme/theme7.xml"/><Relationship Id="rId2" Type="http://schemas.openxmlformats.org/officeDocument/2006/relationships/slideLayout" Target="../slideLayouts/slideLayout98.xml"/><Relationship Id="rId16" Type="http://schemas.openxmlformats.org/officeDocument/2006/relationships/slideLayout" Target="../slideLayouts/slideLayout112.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slideLayout" Target="../slideLayouts/slideLayout11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slideLayout" Target="../slideLayouts/slideLayout11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18" Type="http://schemas.openxmlformats.org/officeDocument/2006/relationships/image" Target="../media/image1.pn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17" Type="http://schemas.openxmlformats.org/officeDocument/2006/relationships/theme" Target="../theme/theme8.xml"/><Relationship Id="rId2" Type="http://schemas.openxmlformats.org/officeDocument/2006/relationships/slideLayout" Target="../slideLayouts/slideLayout114.xml"/><Relationship Id="rId16" Type="http://schemas.openxmlformats.org/officeDocument/2006/relationships/slideLayout" Target="../slideLayouts/slideLayout128.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slideLayout" Target="../slideLayouts/slideLayout12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048" r:id="rId2"/>
    <p:sldLayoutId id="2147484050" r:id="rId3"/>
    <p:sldLayoutId id="2147484051" r:id="rId4"/>
    <p:sldLayoutId id="2147484052" r:id="rId5"/>
    <p:sldLayoutId id="2147484053" r:id="rId6"/>
    <p:sldLayoutId id="2147484054" r:id="rId7"/>
    <p:sldLayoutId id="2147484055" r:id="rId8"/>
    <p:sldLayoutId id="2147484056" r:id="rId9"/>
    <p:sldLayoutId id="2147484049" r:id="rId10"/>
    <p:sldLayoutId id="2147484057" r:id="rId11"/>
    <p:sldLayoutId id="2147484058" r:id="rId12"/>
    <p:sldLayoutId id="2147484047" r:id="rId13"/>
    <p:sldLayoutId id="2147484408" r:id="rId14"/>
    <p:sldLayoutId id="2147484409" r:id="rId15"/>
    <p:sldLayoutId id="21474840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 id="2147484418" r:id="rId8"/>
    <p:sldLayoutId id="2147484419" r:id="rId9"/>
    <p:sldLayoutId id="2147484420" r:id="rId10"/>
    <p:sldLayoutId id="2147484421" r:id="rId11"/>
    <p:sldLayoutId id="2147484422" r:id="rId12"/>
    <p:sldLayoutId id="2147484423" r:id="rId13"/>
    <p:sldLayoutId id="2147484424" r:id="rId14"/>
    <p:sldLayoutId id="2147484425" r:id="rId15"/>
    <p:sldLayoutId id="214748442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 id="2147484439" r:id="rId12"/>
    <p:sldLayoutId id="2147484440" r:id="rId13"/>
    <p:sldLayoutId id="2147484441" r:id="rId14"/>
    <p:sldLayoutId id="2147484442" r:id="rId15"/>
    <p:sldLayoutId id="21474844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 id="2147484456" r:id="rId12"/>
    <p:sldLayoutId id="2147484457" r:id="rId13"/>
    <p:sldLayoutId id="2147484458" r:id="rId14"/>
    <p:sldLayoutId id="2147484459" r:id="rId15"/>
    <p:sldLayoutId id="214748446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 id="2147484473" r:id="rId12"/>
    <p:sldLayoutId id="2147484474" r:id="rId13"/>
    <p:sldLayoutId id="2147484475" r:id="rId14"/>
    <p:sldLayoutId id="2147484476" r:id="rId15"/>
    <p:sldLayoutId id="214748447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 id="2147484483" r:id="rId5"/>
    <p:sldLayoutId id="2147484484" r:id="rId6"/>
    <p:sldLayoutId id="2147484485" r:id="rId7"/>
    <p:sldLayoutId id="2147484486" r:id="rId8"/>
    <p:sldLayoutId id="2147484487" r:id="rId9"/>
    <p:sldLayoutId id="2147484488" r:id="rId10"/>
    <p:sldLayoutId id="2147484489" r:id="rId11"/>
    <p:sldLayoutId id="2147484490" r:id="rId12"/>
    <p:sldLayoutId id="2147484491" r:id="rId13"/>
    <p:sldLayoutId id="2147484492" r:id="rId14"/>
    <p:sldLayoutId id="2147484493" r:id="rId15"/>
    <p:sldLayoutId id="214748449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 id="2147484526" r:id="rId14"/>
    <p:sldLayoutId id="2147484527" r:id="rId15"/>
    <p:sldLayoutId id="2147484528"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3" Type="http://schemas.openxmlformats.org/officeDocument/2006/relationships/hyperlink" Target="https://sakerhetsdialogen.suntarbetsliv.se/aktivitet/vilka-risker/" TargetMode="External"/><Relationship Id="rId2" Type="http://schemas.openxmlformats.org/officeDocument/2006/relationships/notesSlide" Target="../notesSlides/notesSlide2.xml"/><Relationship Id="rId1" Type="http://schemas.openxmlformats.org/officeDocument/2006/relationships/slideLayout" Target="../slideLayouts/slideLayout50.xml"/><Relationship Id="rId6" Type="http://schemas.openxmlformats.org/officeDocument/2006/relationships/hyperlink" Target="https://goteborg.luvit.se/LuvitPortal/activities/onlinecoursedetails.aspx?inapp=1&amp;courseid=6203" TargetMode="External"/><Relationship Id="rId5" Type="http://schemas.openxmlformats.org/officeDocument/2006/relationships/hyperlink" Target="https://view.officeapps.live.com/op/view.aspx?src=https%3A%2F%2Fwww4.goteborg.se%2Fprod%2FAldreVardOmsorg%2FLIS%2FVerksamhetshandbok%2FVerksamh.nsf%2F%2FDE721B66D65AD991C125873E00452A0D%2F%24File%2FC12585EC0039DFBACKAMDJFDSY.docx%3FOpenElement&amp;wdOrigin=BROWSELINK" TargetMode="External"/><Relationship Id="rId4" Type="http://schemas.openxmlformats.org/officeDocument/2006/relationships/hyperlink" Target="https://view.officeapps.live.com/op/view.aspx?src=https%3A%2F%2Fwww4.goteborg.se%2Fprod%2FAldreVardOmsorg%2FLIS%2FVerksamhetshandbok%2FVerksamh.nsf%2F%2F393C9EA2601D7D96C12587DC003FEBB3%2F%24File%2FC12585EC0039DFBACKAMDJFDRU.docx%3FOpenElement&amp;wdOrigin=BROWSELINK"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20628-F32D-4B59-82A3-068B459839A7}"/>
              </a:ext>
            </a:extLst>
          </p:cNvPr>
          <p:cNvSpPr>
            <a:spLocks noGrp="1"/>
          </p:cNvSpPr>
          <p:nvPr>
            <p:ph type="ctrTitle"/>
          </p:nvPr>
        </p:nvSpPr>
        <p:spPr/>
        <p:txBody>
          <a:bodyPr/>
          <a:lstStyle/>
          <a:p>
            <a:r>
              <a:rPr lang="sv-SE" dirty="0"/>
              <a:t>Riskbedömning hot och våld samt otillåten påverkan</a:t>
            </a:r>
          </a:p>
        </p:txBody>
      </p:sp>
      <p:sp>
        <p:nvSpPr>
          <p:cNvPr id="5" name="Platshållare för text 4">
            <a:extLst>
              <a:ext uri="{FF2B5EF4-FFF2-40B4-BE49-F238E27FC236}">
                <a16:creationId xmlns:a16="http://schemas.microsoft.com/office/drawing/2014/main" id="{F685EA8B-6E15-2133-4AB9-8BDDE9F5F8BA}"/>
              </a:ext>
            </a:extLst>
          </p:cNvPr>
          <p:cNvSpPr>
            <a:spLocks noGrp="1"/>
          </p:cNvSpPr>
          <p:nvPr>
            <p:ph type="body" sz="quarter" idx="10"/>
          </p:nvPr>
        </p:nvSpPr>
        <p:spPr>
          <a:xfrm>
            <a:off x="1731696" y="4313882"/>
            <a:ext cx="8728608" cy="251417"/>
          </a:xfrm>
        </p:spPr>
        <p:txBody>
          <a:bodyPr vert="horz" lIns="0" tIns="0" rIns="0" bIns="0" rtlCol="0" anchor="t">
            <a:noAutofit/>
          </a:bodyPr>
          <a:lstStyle/>
          <a:p>
            <a:r>
              <a:rPr lang="sv-SE" dirty="0"/>
              <a:t>Äldre samt vård- och omsorgsförvaltningen</a:t>
            </a:r>
          </a:p>
        </p:txBody>
      </p:sp>
    </p:spTree>
    <p:extLst>
      <p:ext uri="{BB962C8B-B14F-4D97-AF65-F5344CB8AC3E}">
        <p14:creationId xmlns:p14="http://schemas.microsoft.com/office/powerpoint/2010/main" val="357878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F1021C-9D07-97B6-ADE3-E977A741E95E}"/>
              </a:ext>
            </a:extLst>
          </p:cNvPr>
          <p:cNvSpPr>
            <a:spLocks noGrp="1"/>
          </p:cNvSpPr>
          <p:nvPr>
            <p:ph type="title"/>
          </p:nvPr>
        </p:nvSpPr>
        <p:spPr>
          <a:xfrm>
            <a:off x="407988" y="404813"/>
            <a:ext cx="9170279" cy="736959"/>
          </a:xfrm>
        </p:spPr>
        <p:txBody>
          <a:bodyPr anchor="ctr">
            <a:noAutofit/>
          </a:bodyPr>
          <a:lstStyle/>
          <a:p>
            <a:r>
              <a:rPr lang="sv-SE" dirty="0"/>
              <a:t>Riskbedömning hot och våld samt otillåten påverkan</a:t>
            </a:r>
          </a:p>
        </p:txBody>
      </p:sp>
      <p:sp>
        <p:nvSpPr>
          <p:cNvPr id="3" name="Platshållare för innehåll 2">
            <a:extLst>
              <a:ext uri="{FF2B5EF4-FFF2-40B4-BE49-F238E27FC236}">
                <a16:creationId xmlns:a16="http://schemas.microsoft.com/office/drawing/2014/main" id="{D4989CA0-2387-5401-00EA-1E8613F0029C}"/>
              </a:ext>
            </a:extLst>
          </p:cNvPr>
          <p:cNvSpPr>
            <a:spLocks noGrp="1"/>
          </p:cNvSpPr>
          <p:nvPr>
            <p:ph sz="half" idx="1"/>
          </p:nvPr>
        </p:nvSpPr>
        <p:spPr>
          <a:xfrm>
            <a:off x="407988" y="1736729"/>
            <a:ext cx="5400000" cy="4176710"/>
          </a:xfrm>
        </p:spPr>
        <p:txBody>
          <a:bodyPr>
            <a:normAutofit fontScale="92500" lnSpcReduction="10000"/>
          </a:bodyPr>
          <a:lstStyle/>
          <a:p>
            <a:r>
              <a:rPr lang="sv-SE" dirty="0">
                <a:effectLst/>
              </a:rPr>
              <a:t>Arbetsgivaren ska utreda om det finns risker kopplat till </a:t>
            </a:r>
            <a:r>
              <a:rPr lang="sv-SE" dirty="0"/>
              <a:t>hot och våld samt otillåten påverkan på arbetsplatsen. </a:t>
            </a:r>
          </a:p>
          <a:p>
            <a:r>
              <a:rPr lang="sv-SE" dirty="0">
                <a:effectLst/>
              </a:rPr>
              <a:t>Varje arbetsplats </a:t>
            </a:r>
            <a:r>
              <a:rPr lang="sv-SE" dirty="0"/>
              <a:t>ska göra en r</a:t>
            </a:r>
            <a:r>
              <a:rPr lang="sv-SE" dirty="0">
                <a:effectLst/>
              </a:rPr>
              <a:t>iskbedömning över vilka hot och våldssituationer som kan uppstå i arbetet minst en gång per år. </a:t>
            </a:r>
          </a:p>
          <a:p>
            <a:r>
              <a:rPr lang="sv-SE" dirty="0">
                <a:effectLst/>
              </a:rPr>
              <a:t>Riskbedömning görs även vid händelse där hot och våld är inblandat. </a:t>
            </a:r>
          </a:p>
          <a:p>
            <a:r>
              <a:rPr lang="sv-SE" dirty="0">
                <a:effectLst/>
              </a:rPr>
              <a:t>Vid riskbedömningen ska även tidigare anmälda riskobservationer, arbetsskador och tillbud om hot och våld beaktas samt resultat från medarbetarenkäten gällande frågorna om hot och våld.</a:t>
            </a:r>
          </a:p>
          <a:p>
            <a:endParaRPr lang="sv-SE" dirty="0"/>
          </a:p>
        </p:txBody>
      </p:sp>
      <p:pic>
        <p:nvPicPr>
          <p:cNvPr id="5" name="Bildobjekt 4" descr="En bild som visar konst, design, illustration&#10;&#10;Automatiskt genererad beskrivning med medelhög exakthet">
            <a:extLst>
              <a:ext uri="{FF2B5EF4-FFF2-40B4-BE49-F238E27FC236}">
                <a16:creationId xmlns:a16="http://schemas.microsoft.com/office/drawing/2014/main" id="{0FB4A75A-8A54-3605-6ED2-1F32B8F136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0895" y="1736729"/>
            <a:ext cx="4176710" cy="4176710"/>
          </a:xfrm>
          <a:prstGeom prst="rect">
            <a:avLst/>
          </a:prstGeom>
          <a:noFill/>
        </p:spPr>
      </p:pic>
    </p:spTree>
    <p:extLst>
      <p:ext uri="{BB962C8B-B14F-4D97-AF65-F5344CB8AC3E}">
        <p14:creationId xmlns:p14="http://schemas.microsoft.com/office/powerpoint/2010/main" val="1004552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059D24-CD46-EC8A-EAA3-A5B791691D0B}"/>
              </a:ext>
            </a:extLst>
          </p:cNvPr>
          <p:cNvSpPr>
            <a:spLocks noGrp="1"/>
          </p:cNvSpPr>
          <p:nvPr>
            <p:ph type="title"/>
          </p:nvPr>
        </p:nvSpPr>
        <p:spPr/>
        <p:txBody>
          <a:bodyPr/>
          <a:lstStyle/>
          <a:p>
            <a:r>
              <a:rPr lang="sv-SE" dirty="0"/>
              <a:t>Vilka risker finns på vår arbetsplats</a:t>
            </a:r>
          </a:p>
        </p:txBody>
      </p:sp>
      <p:sp>
        <p:nvSpPr>
          <p:cNvPr id="3" name="Platshållare för innehåll 2">
            <a:extLst>
              <a:ext uri="{FF2B5EF4-FFF2-40B4-BE49-F238E27FC236}">
                <a16:creationId xmlns:a16="http://schemas.microsoft.com/office/drawing/2014/main" id="{FE70A614-7267-9828-2ED3-7D829FF4BA51}"/>
              </a:ext>
            </a:extLst>
          </p:cNvPr>
          <p:cNvSpPr>
            <a:spLocks noGrp="1"/>
          </p:cNvSpPr>
          <p:nvPr>
            <p:ph idx="11"/>
          </p:nvPr>
        </p:nvSpPr>
        <p:spPr>
          <a:xfrm>
            <a:off x="878889" y="1738313"/>
            <a:ext cx="10257111" cy="4175124"/>
          </a:xfrm>
        </p:spPr>
        <p:txBody>
          <a:bodyPr vert="horz" lIns="0" tIns="0" rIns="0" bIns="0" rtlCol="0" anchor="t">
            <a:normAutofit fontScale="92500" lnSpcReduction="10000"/>
          </a:bodyPr>
          <a:lstStyle/>
          <a:p>
            <a:pPr marL="229870" indent="-229870"/>
            <a:r>
              <a:rPr lang="sv-SE" dirty="0"/>
              <a:t>Se gärna filmen</a:t>
            </a:r>
            <a:r>
              <a:rPr lang="sv-SE" dirty="0">
                <a:hlinkClick r:id="rId3"/>
              </a:rPr>
              <a:t>: Vilka risker har vi på vår arbetsplats?</a:t>
            </a:r>
            <a:endParaRPr lang="sv-SE" dirty="0"/>
          </a:p>
          <a:p>
            <a:pPr marL="229870" indent="-229870"/>
            <a:r>
              <a:rPr lang="sv-SE" dirty="0">
                <a:cs typeface="Arial" panose="020B0604020202020204"/>
              </a:rPr>
              <a:t>Gå igenom er lokalt anpassade rutin genom att diskutera: </a:t>
            </a:r>
          </a:p>
          <a:p>
            <a:pPr marL="687070" lvl="2" indent="-229870">
              <a:buFontTx/>
              <a:buChar char="-"/>
            </a:pPr>
            <a:r>
              <a:rPr lang="sv-SE" dirty="0"/>
              <a:t>Vilka risker för hot och våld samt otillåten påverkan finns på er arbetsplats? Utgå ifrån </a:t>
            </a:r>
            <a:r>
              <a:rPr lang="sv-SE" dirty="0">
                <a:hlinkClick r:id="rId4"/>
              </a:rPr>
              <a:t>checklistan för hot och våld samt otillåten påverkan </a:t>
            </a:r>
            <a:endParaRPr lang="sv-SE" dirty="0">
              <a:cs typeface="Arial" panose="020B0604020202020204"/>
            </a:endParaRPr>
          </a:p>
          <a:p>
            <a:pPr marL="687070" lvl="2" indent="-229870">
              <a:buFontTx/>
              <a:buChar char="-"/>
            </a:pPr>
            <a:r>
              <a:rPr lang="sv-SE" dirty="0"/>
              <a:t>Hur förebygger vi riskerna och hur agerar vi vid en hot- och våldssituation?</a:t>
            </a:r>
            <a:endParaRPr lang="sv-SE" dirty="0">
              <a:cs typeface="Arial" panose="020B0604020202020204"/>
            </a:endParaRPr>
          </a:p>
          <a:p>
            <a:pPr marL="687070" lvl="2" indent="-229870">
              <a:buFontTx/>
              <a:buChar char="-"/>
            </a:pPr>
            <a:r>
              <a:rPr lang="sv-SE" dirty="0"/>
              <a:t>Har alla kännedom om rutinen? Vet alla vad som ska göras när något händer? Hur får nyanställda information om rutinen?</a:t>
            </a:r>
          </a:p>
          <a:p>
            <a:r>
              <a:rPr lang="sv-SE" dirty="0">
                <a:cs typeface="Arial" panose="020B0604020202020204"/>
              </a:rPr>
              <a:t>Om ni inte sedan tidigare har en lokalt anpassad rutin använder ni er av denna mall: </a:t>
            </a:r>
            <a:r>
              <a:rPr lang="sv-SE" dirty="0">
                <a:cs typeface="Arial" panose="020B0604020202020204"/>
                <a:hlinkClick r:id="rId5"/>
              </a:rPr>
              <a:t>Lokal rutin hot och våld samt otillåten påverkan </a:t>
            </a:r>
            <a:endParaRPr lang="sv-SE" dirty="0"/>
          </a:p>
          <a:p>
            <a:r>
              <a:rPr lang="sv-SE" dirty="0"/>
              <a:t>Ifall det finns risker som inte går att åtgärda omgående eller som inte kan hanteras på enhetsnivå ska det läggas in i er handlingsplan i </a:t>
            </a:r>
            <a:r>
              <a:rPr lang="sv-SE" dirty="0" err="1"/>
              <a:t>Stratsys</a:t>
            </a:r>
            <a:r>
              <a:rPr lang="sv-SE" dirty="0"/>
              <a:t>. </a:t>
            </a:r>
          </a:p>
          <a:p>
            <a:pPr marL="229870" indent="-229870"/>
            <a:r>
              <a:rPr lang="sv-SE" dirty="0">
                <a:cs typeface="Arial" panose="020B0604020202020204"/>
              </a:rPr>
              <a:t>Tips: Vill ni få mer kunskap och ha mer dialog om otillåten påverkan</a:t>
            </a:r>
            <a:r>
              <a:rPr lang="sv-SE">
                <a:cs typeface="Arial" panose="020B0604020202020204"/>
              </a:rPr>
              <a:t>, kan ni se den </a:t>
            </a:r>
            <a:r>
              <a:rPr lang="sv-SE" dirty="0">
                <a:cs typeface="Arial" panose="020B0604020202020204"/>
              </a:rPr>
              <a:t>digitala utbildningen i utbildningsportalen: </a:t>
            </a:r>
            <a:r>
              <a:rPr lang="sv-SE" dirty="0">
                <a:solidFill>
                  <a:srgbClr val="FF0000"/>
                </a:solidFill>
                <a:cs typeface="Arial" panose="020B0604020202020204"/>
                <a:hlinkClick r:id="rId6"/>
              </a:rPr>
              <a:t>Otillåten påverkan</a:t>
            </a:r>
            <a:endParaRPr lang="sv-SE" dirty="0">
              <a:solidFill>
                <a:srgbClr val="FF0000"/>
              </a:solidFill>
            </a:endParaRPr>
          </a:p>
          <a:p>
            <a:pPr marL="229870" indent="-229870"/>
            <a:endParaRPr lang="sv-SE" dirty="0">
              <a:cs typeface="Arial" panose="020B0604020202020204"/>
            </a:endParaRPr>
          </a:p>
          <a:p>
            <a:pPr marL="229870" indent="-229870"/>
            <a:endParaRPr lang="sv-SE" dirty="0">
              <a:cs typeface="Arial" panose="020B0604020202020204"/>
            </a:endParaRPr>
          </a:p>
          <a:p>
            <a:pPr marL="229870" indent="-229870"/>
            <a:endParaRPr lang="sv-SE" dirty="0">
              <a:cs typeface="Arial" panose="020B0604020202020204"/>
            </a:endParaRPr>
          </a:p>
          <a:p>
            <a:pPr marL="229870" indent="-229870"/>
            <a:endParaRPr lang="sv-SE" dirty="0">
              <a:cs typeface="Arial" panose="020B0604020202020204"/>
            </a:endParaRPr>
          </a:p>
          <a:p>
            <a:pPr marL="229870" indent="-229870">
              <a:buFontTx/>
              <a:buChar char="-"/>
            </a:pPr>
            <a:endParaRPr lang="sv-SE" dirty="0">
              <a:cs typeface="Arial" panose="020B0604020202020204"/>
            </a:endParaRPr>
          </a:p>
          <a:p>
            <a:pPr marL="229870" indent="-229870"/>
            <a:endParaRPr lang="sv-SE" dirty="0">
              <a:cs typeface="Arial" panose="020B0604020202020204"/>
            </a:endParaRPr>
          </a:p>
        </p:txBody>
      </p:sp>
    </p:spTree>
    <p:extLst>
      <p:ext uri="{BB962C8B-B14F-4D97-AF65-F5344CB8AC3E}">
        <p14:creationId xmlns:p14="http://schemas.microsoft.com/office/powerpoint/2010/main" val="31274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BDAD27-E3F8-408B-A998-F2688550736A}"/>
              </a:ext>
            </a:extLst>
          </p:cNvPr>
          <p:cNvSpPr>
            <a:spLocks noGrp="1"/>
          </p:cNvSpPr>
          <p:nvPr>
            <p:ph type="title"/>
          </p:nvPr>
        </p:nvSpPr>
        <p:spPr/>
        <p:txBody>
          <a:bodyPr>
            <a:normAutofit fontScale="90000"/>
          </a:bodyPr>
          <a:lstStyle/>
          <a:p>
            <a:r>
              <a:rPr lang="sv-SE" dirty="0"/>
              <a:t>Kontakt</a:t>
            </a:r>
          </a:p>
        </p:txBody>
      </p:sp>
      <p:sp>
        <p:nvSpPr>
          <p:cNvPr id="3" name="Platshållare för text 2">
            <a:extLst>
              <a:ext uri="{FF2B5EF4-FFF2-40B4-BE49-F238E27FC236}">
                <a16:creationId xmlns:a16="http://schemas.microsoft.com/office/drawing/2014/main" id="{8E4FCA14-D569-4621-9ECA-81A823936203}"/>
              </a:ext>
            </a:extLst>
          </p:cNvPr>
          <p:cNvSpPr>
            <a:spLocks noGrp="1"/>
          </p:cNvSpPr>
          <p:nvPr>
            <p:ph type="body" sz="quarter" idx="11"/>
          </p:nvPr>
        </p:nvSpPr>
        <p:spPr/>
        <p:txBody>
          <a:bodyPr vert="horz" lIns="0" tIns="0" rIns="0" bIns="0" numCol="1" spcCol="180000" rtlCol="0" anchor="t">
            <a:noAutofit/>
          </a:bodyPr>
          <a:lstStyle/>
          <a:p>
            <a:endParaRPr lang="sv-SE" dirty="0"/>
          </a:p>
        </p:txBody>
      </p:sp>
    </p:spTree>
    <p:extLst>
      <p:ext uri="{BB962C8B-B14F-4D97-AF65-F5344CB8AC3E}">
        <p14:creationId xmlns:p14="http://schemas.microsoft.com/office/powerpoint/2010/main" val="2441568218"/>
      </p:ext>
    </p:extLst>
  </p:cSld>
  <p:clrMapOvr>
    <a:masterClrMapping/>
  </p:clrMapOvr>
</p:sld>
</file>

<file path=ppt/theme/theme1.xml><?xml version="1.0" encoding="utf-8"?>
<a:theme xmlns:a="http://schemas.openxmlformats.org/drawingml/2006/main" name="Göteborgs Stad – 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607A6647-1E2D-454B-A339-17BC31080D31}"/>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AA4B3810-684E-4117-9085-0BD05AB2197B}"/>
    </a:ext>
  </a:extLst>
</a:theme>
</file>

<file path=ppt/theme/theme3.xml><?xml version="1.0" encoding="utf-8"?>
<a:theme xmlns:a="http://schemas.openxmlformats.org/drawingml/2006/main" name="Göteborgs Stad – Röd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88F39ED8-20F2-4154-B5FA-E3DFBA65AE9F}"/>
    </a:ext>
  </a:extLst>
</a:theme>
</file>

<file path=ppt/theme/theme4.xml><?xml version="1.0" encoding="utf-8"?>
<a:theme xmlns:a="http://schemas.openxmlformats.org/drawingml/2006/main" name="Göteborgs Stad – Turkos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4E0CFFA6-2F53-49AE-8AB5-FCEC43EEE8CD}"/>
    </a:ext>
  </a:extLst>
</a:theme>
</file>

<file path=ppt/theme/theme5.xml><?xml version="1.0" encoding="utf-8"?>
<a:theme xmlns:a="http://schemas.openxmlformats.org/drawingml/2006/main" name="Göteborgs Stad – Ros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4B852849-615D-42DF-9FD9-53AFD6771B5A}"/>
    </a:ext>
  </a:extLst>
</a:theme>
</file>

<file path=ppt/theme/theme6.xml><?xml version="1.0" encoding="utf-8"?>
<a:theme xmlns:a="http://schemas.openxmlformats.org/drawingml/2006/main" name="Göteborgs Stad – Grön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590A078F-1C00-4335-8517-E713EE09D18F}"/>
    </a:ext>
  </a:extLst>
</a:theme>
</file>

<file path=ppt/theme/theme7.xml><?xml version="1.0" encoding="utf-8"?>
<a:theme xmlns:a="http://schemas.openxmlformats.org/drawingml/2006/main" name="Göteborgs Stad – Lil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FEEF4225-DF23-4A05-BDFD-AAB08ACF4615}"/>
    </a:ext>
  </a:extLst>
</a:theme>
</file>

<file path=ppt/theme/theme8.xml><?xml version="1.0" encoding="utf-8"?>
<a:theme xmlns:a="http://schemas.openxmlformats.org/drawingml/2006/main" name="Göteborgs Stad – Gul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4B39BACD-060C-4B7E-AB6D-2F890CF44FDD}"/>
    </a:ext>
  </a:extLst>
</a:theme>
</file>

<file path=ppt/theme/theme9.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27D1FB89B4AB14FA2559FF0B868F47D" ma:contentTypeVersion="10" ma:contentTypeDescription="Skapa ett nytt dokument." ma:contentTypeScope="" ma:versionID="0b94180113a1faed3569743c30a6fe6b">
  <xsd:schema xmlns:xsd="http://www.w3.org/2001/XMLSchema" xmlns:xs="http://www.w3.org/2001/XMLSchema" xmlns:p="http://schemas.microsoft.com/office/2006/metadata/properties" xmlns:ns2="b0ce67f5-ab09-467a-970c-06522761ce48" xmlns:ns3="655b1737-3d84-437d-abf8-09ccddba321b" targetNamespace="http://schemas.microsoft.com/office/2006/metadata/properties" ma:root="true" ma:fieldsID="2d5dbc7f12a5711a79d3915f81ac8c19" ns2:_="" ns3:_="">
    <xsd:import namespace="b0ce67f5-ab09-467a-970c-06522761ce48"/>
    <xsd:import namespace="655b1737-3d84-437d-abf8-09ccddba321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ce67f5-ab09-467a-970c-06522761ce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55b1737-3d84-437d-abf8-09ccddba321b" elementFormDefault="qualified">
    <xsd:import namespace="http://schemas.microsoft.com/office/2006/documentManagement/types"/>
    <xsd:import namespace="http://schemas.microsoft.com/office/infopath/2007/PartnerControls"/>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4BFDE0-4B87-444E-9EB4-1594238D11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ce67f5-ab09-467a-970c-06522761ce48"/>
    <ds:schemaRef ds:uri="655b1737-3d84-437d-abf8-09ccddba32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3565BA2-1D21-4ACE-BA06-8E5E5F9805D8}">
  <ds:schemaRefs>
    <ds:schemaRef ds:uri="http://purl.org/dc/terms/"/>
    <ds:schemaRef ds:uri="http://schemas.openxmlformats.org/package/2006/metadata/core-properties"/>
    <ds:schemaRef ds:uri="http://purl.org/dc/dcmitype/"/>
    <ds:schemaRef ds:uri="http://schemas.microsoft.com/office/infopath/2007/PartnerControls"/>
    <ds:schemaRef ds:uri="655b1737-3d84-437d-abf8-09ccddba321b"/>
    <ds:schemaRef ds:uri="http://purl.org/dc/elements/1.1/"/>
    <ds:schemaRef ds:uri="http://schemas.microsoft.com/office/2006/metadata/properties"/>
    <ds:schemaRef ds:uri="http://schemas.microsoft.com/office/2006/documentManagement/types"/>
    <ds:schemaRef ds:uri="b0ce67f5-ab09-467a-970c-06522761ce48"/>
    <ds:schemaRef ds:uri="http://www.w3.org/XML/1998/namespace"/>
  </ds:schemaRefs>
</ds:datastoreItem>
</file>

<file path=customXml/itemProps3.xml><?xml version="1.0" encoding="utf-8"?>
<ds:datastoreItem xmlns:ds="http://schemas.openxmlformats.org/officeDocument/2006/customXml" ds:itemID="{25BA3D1F-5EC9-4F0C-8B75-9BD95DA5BB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474</Words>
  <Application>Microsoft Office PowerPoint</Application>
  <PresentationFormat>Bredbild</PresentationFormat>
  <Paragraphs>34</Paragraphs>
  <Slides>4</Slides>
  <Notes>3</Notes>
  <HiddenSlides>0</HiddenSlides>
  <MMClips>0</MMClips>
  <ScaleCrop>false</ScaleCrop>
  <HeadingPairs>
    <vt:vector size="6" baseType="variant">
      <vt:variant>
        <vt:lpstr>Använt teckensnitt</vt:lpstr>
      </vt:variant>
      <vt:variant>
        <vt:i4>4</vt:i4>
      </vt:variant>
      <vt:variant>
        <vt:lpstr>Tema</vt:lpstr>
      </vt:variant>
      <vt:variant>
        <vt:i4>8</vt:i4>
      </vt:variant>
      <vt:variant>
        <vt:lpstr>Bildrubriker</vt:lpstr>
      </vt:variant>
      <vt:variant>
        <vt:i4>4</vt:i4>
      </vt:variant>
    </vt:vector>
  </HeadingPairs>
  <TitlesOfParts>
    <vt:vector size="16" baseType="lpstr">
      <vt:lpstr>Arial</vt:lpstr>
      <vt:lpstr>Arial Black</vt:lpstr>
      <vt:lpstr>Calibri</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Riskbedömning hot och våld samt otillåten påverkan</vt:lpstr>
      <vt:lpstr>Riskbedömning hot och våld samt otillåten påverkan</vt:lpstr>
      <vt:lpstr>Vilka risker finns på vår arbetsplats</vt:lpstr>
      <vt:lpstr>Kontakt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16:9</dc:title>
  <dc:creator>helene.johnsson@aldrevardomsorg.goteborg.se</dc:creator>
  <cp:lastModifiedBy>Helene Johnsson</cp:lastModifiedBy>
  <cp:revision>33</cp:revision>
  <dcterms:created xsi:type="dcterms:W3CDTF">2022-01-20T14:09:27Z</dcterms:created>
  <dcterms:modified xsi:type="dcterms:W3CDTF">2025-08-13T05:57:02Z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0x010100327D1FB89B4AB14FA2559FF0B868F47D</vt:lpwstr>
  </property>
</Properties>
</file>